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3851671" y="6679406"/>
            <a:ext cx="16689508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3851671" y="1857375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3851671" y="7054453"/>
            <a:ext cx="16680658" cy="14287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3600">
                <a:solidFill>
                  <a:srgbClr val="747474"/>
                </a:solidFill>
              </a:defRPr>
            </a:lvl1pPr>
            <a:lvl2pPr indent="228600" algn="l" defTabSz="821531">
              <a:defRPr sz="3600">
                <a:solidFill>
                  <a:srgbClr val="747474"/>
                </a:solidFill>
              </a:defRPr>
            </a:lvl2pPr>
            <a:lvl3pPr indent="457200" algn="l" defTabSz="821531">
              <a:defRPr sz="3600">
                <a:solidFill>
                  <a:srgbClr val="747474"/>
                </a:solidFill>
              </a:defRPr>
            </a:lvl3pPr>
            <a:lvl4pPr indent="685800" algn="l" defTabSz="821531">
              <a:defRPr sz="3600">
                <a:solidFill>
                  <a:srgbClr val="747474"/>
                </a:solidFill>
              </a:defRPr>
            </a:lvl4pPr>
            <a:lvl5pPr indent="914400" algn="l" defTabSz="821531">
              <a:defRPr sz="3600"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23590485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98501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defTabSz="642937">
              <a:defRPr sz="3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2" name="“Type a quote here.”"/>
          <p:cNvSpPr txBox="1"/>
          <p:nvPr>
            <p:ph type="body" sz="quarter" idx="22"/>
          </p:nvPr>
        </p:nvSpPr>
        <p:spPr>
          <a:xfrm>
            <a:off x="4833937" y="6034881"/>
            <a:ext cx="14716126" cy="1003301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defTabSz="642937">
              <a:spcBef>
                <a:spcPts val="3300"/>
              </a:spcBef>
              <a:defRPr sz="5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/>
          <p:nvPr>
            <p:ph type="pic" idx="21"/>
          </p:nvPr>
        </p:nvSpPr>
        <p:spPr>
          <a:xfrm>
            <a:off x="2797968" y="0"/>
            <a:ext cx="18805923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5800" u="sng"/>
            </a:lvl1pPr>
          </a:lstStyle>
          <a:p>
            <a:pPr/>
            <a:r>
              <a:t>Title Text</a:t>
            </a:r>
          </a:p>
        </p:txBody>
      </p:sp>
      <p:sp>
        <p:nvSpPr>
          <p:cNvPr id="126" name="Body Level One…"/>
          <p:cNvSpPr txBox="1"/>
          <p:nvPr>
            <p:ph type="body" idx="1"/>
          </p:nvPr>
        </p:nvSpPr>
        <p:spPr>
          <a:xfrm>
            <a:off x="3851671" y="3125390"/>
            <a:ext cx="16680658" cy="9376173"/>
          </a:xfrm>
          <a:prstGeom prst="rect">
            <a:avLst/>
          </a:prstGeom>
        </p:spPr>
        <p:txBody>
          <a:bodyPr lIns="71437" tIns="71437" rIns="71437" bIns="71437"/>
          <a:lstStyle>
            <a:lvl1pPr marL="6350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1pPr>
            <a:lvl2pPr marL="10922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2pPr>
            <a:lvl3pPr marL="15494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3pPr>
            <a:lvl4pPr marL="20066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4pPr>
            <a:lvl5pPr marL="24638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23607383" y="13014678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"/>
          <p:cNvSpPr/>
          <p:nvPr/>
        </p:nvSpPr>
        <p:spPr>
          <a:xfrm>
            <a:off x="13656469" y="11215686"/>
            <a:ext cx="1" cy="20004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Image"/>
          <p:cNvSpPr/>
          <p:nvPr>
            <p:ph type="pic" idx="21"/>
          </p:nvPr>
        </p:nvSpPr>
        <p:spPr>
          <a:xfrm>
            <a:off x="3048000" y="-35719"/>
            <a:ext cx="18288000" cy="1086378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5030390" y="10947796"/>
            <a:ext cx="8143876" cy="239315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821531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14085093" y="11912203"/>
            <a:ext cx="6965157" cy="714376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3600">
                <a:solidFill>
                  <a:srgbClr val="747474"/>
                </a:solidFill>
              </a:defRPr>
            </a:lvl1pPr>
            <a:lvl2pPr indent="228600" algn="l" defTabSz="821531">
              <a:defRPr sz="3600">
                <a:solidFill>
                  <a:srgbClr val="747474"/>
                </a:solidFill>
              </a:defRPr>
            </a:lvl2pPr>
            <a:lvl3pPr indent="457200" algn="l" defTabSz="821531">
              <a:defRPr sz="3600">
                <a:solidFill>
                  <a:srgbClr val="747474"/>
                </a:solidFill>
              </a:defRPr>
            </a:lvl3pPr>
            <a:lvl4pPr indent="685800" algn="l" defTabSz="821531">
              <a:defRPr sz="3600">
                <a:solidFill>
                  <a:srgbClr val="747474"/>
                </a:solidFill>
              </a:defRPr>
            </a:lvl4pPr>
            <a:lvl5pPr indent="914400" algn="l" defTabSz="821531">
              <a:defRPr sz="3600"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xfrm>
            <a:off x="3851671" y="4625578"/>
            <a:ext cx="16680658" cy="446484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821531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"/>
          <p:cNvSpPr/>
          <p:nvPr/>
        </p:nvSpPr>
        <p:spPr>
          <a:xfrm>
            <a:off x="3851671" y="6840140"/>
            <a:ext cx="7501607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Image"/>
          <p:cNvSpPr/>
          <p:nvPr>
            <p:ph type="pic" idx="21"/>
          </p:nvPr>
        </p:nvSpPr>
        <p:spPr>
          <a:xfrm>
            <a:off x="9763125" y="0"/>
            <a:ext cx="21645563" cy="137338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Title Text"/>
          <p:cNvSpPr txBox="1"/>
          <p:nvPr>
            <p:ph type="title"/>
          </p:nvPr>
        </p:nvSpPr>
        <p:spPr>
          <a:xfrm>
            <a:off x="3851671" y="2018109"/>
            <a:ext cx="7500939" cy="4464845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sz="quarter" idx="1"/>
          </p:nvPr>
        </p:nvSpPr>
        <p:spPr>
          <a:xfrm>
            <a:off x="3851671" y="7215187"/>
            <a:ext cx="7500939" cy="4464845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3600">
                <a:solidFill>
                  <a:srgbClr val="747474"/>
                </a:solidFill>
              </a:defRPr>
            </a:lvl1pPr>
            <a:lvl2pPr indent="228600" algn="l" defTabSz="821531">
              <a:defRPr sz="3600">
                <a:solidFill>
                  <a:srgbClr val="747474"/>
                </a:solidFill>
              </a:defRPr>
            </a:lvl2pPr>
            <a:lvl3pPr indent="457200" algn="l" defTabSz="821531">
              <a:defRPr sz="3600">
                <a:solidFill>
                  <a:srgbClr val="747474"/>
                </a:solidFill>
              </a:defRPr>
            </a:lvl3pPr>
            <a:lvl4pPr indent="685800" algn="l" defTabSz="821531">
              <a:defRPr sz="3600">
                <a:solidFill>
                  <a:srgbClr val="747474"/>
                </a:solidFill>
              </a:defRPr>
            </a:lvl4pPr>
            <a:lvl5pPr indent="914400" algn="l" defTabSz="821531">
              <a:defRPr sz="3600"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>
            <a:off x="3851671" y="2768203"/>
            <a:ext cx="16689524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xfrm>
            <a:off x="1046582" y="446665"/>
            <a:ext cx="16680657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5800" u="sng"/>
            </a:lvl1pPr>
          </a:lstStyle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idx="1"/>
          </p:nvPr>
        </p:nvSpPr>
        <p:spPr>
          <a:xfrm>
            <a:off x="1046582" y="2956409"/>
            <a:ext cx="16680657" cy="9376173"/>
          </a:xfrm>
          <a:prstGeom prst="rect">
            <a:avLst/>
          </a:prstGeom>
        </p:spPr>
        <p:txBody>
          <a:bodyPr lIns="71437" tIns="71437" rIns="71437" bIns="71437"/>
          <a:lstStyle>
            <a:lvl1pPr marL="6350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1pPr>
            <a:lvl2pPr marL="10922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2pPr>
            <a:lvl3pPr marL="15494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3pPr>
            <a:lvl4pPr marL="20066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4pPr>
            <a:lvl5pPr marL="24638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xfrm>
            <a:off x="23522892" y="12862594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3851671" y="2768203"/>
            <a:ext cx="7134460" cy="18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" name="Image"/>
          <p:cNvSpPr/>
          <p:nvPr>
            <p:ph type="pic" sz="half" idx="21"/>
          </p:nvPr>
        </p:nvSpPr>
        <p:spPr>
          <a:xfrm>
            <a:off x="12156281" y="-214313"/>
            <a:ext cx="9358313" cy="139303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Title Text"/>
          <p:cNvSpPr txBox="1"/>
          <p:nvPr>
            <p:ph type="title"/>
          </p:nvPr>
        </p:nvSpPr>
        <p:spPr>
          <a:xfrm>
            <a:off x="3851671" y="464343"/>
            <a:ext cx="7143751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3851671" y="3125390"/>
            <a:ext cx="7143751" cy="9376173"/>
          </a:xfrm>
          <a:prstGeom prst="rect">
            <a:avLst/>
          </a:prstGeom>
        </p:spPr>
        <p:txBody>
          <a:bodyPr lIns="71437" tIns="71437" rIns="71437" bIns="71437"/>
          <a:lstStyle>
            <a:lvl1pPr marL="457200" indent="-457200" algn="l" defTabSz="821531">
              <a:spcBef>
                <a:spcPts val="4200"/>
              </a:spcBef>
              <a:buSzPct val="75000"/>
              <a:buFont typeface="Helvetica Neue"/>
              <a:buChar char="•"/>
              <a:defRPr sz="3600"/>
            </a:lvl1pPr>
            <a:lvl2pPr marL="787400" indent="-457200" algn="l" defTabSz="821531">
              <a:spcBef>
                <a:spcPts val="4200"/>
              </a:spcBef>
              <a:buSzPct val="75000"/>
              <a:buFont typeface="Helvetica Neue"/>
              <a:buChar char="•"/>
              <a:defRPr sz="3600"/>
            </a:lvl2pPr>
            <a:lvl3pPr marL="1117600" indent="-457200" algn="l" defTabSz="821531">
              <a:spcBef>
                <a:spcPts val="4200"/>
              </a:spcBef>
              <a:buSzPct val="75000"/>
              <a:buFont typeface="Helvetica Neue"/>
              <a:buChar char="•"/>
              <a:defRPr sz="3600"/>
            </a:lvl3pPr>
            <a:lvl4pPr marL="1447800" indent="-457200" algn="l" defTabSz="821531">
              <a:spcBef>
                <a:spcPts val="4200"/>
              </a:spcBef>
              <a:buSzPct val="75000"/>
              <a:buFont typeface="Helvetica Neue"/>
              <a:buChar char="•"/>
              <a:defRPr sz="3600"/>
            </a:lvl4pPr>
            <a:lvl5pPr marL="1778000" indent="-457200" algn="l" defTabSz="821531">
              <a:spcBef>
                <a:spcPts val="4200"/>
              </a:spcBef>
              <a:buSzPct val="75000"/>
              <a:buFont typeface="Helvetica Neue"/>
              <a:buChar char="•"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3766232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/>
          <p:nvPr>
            <p:ph type="body" idx="1"/>
          </p:nvPr>
        </p:nvSpPr>
        <p:spPr>
          <a:xfrm>
            <a:off x="4298156" y="1250156"/>
            <a:ext cx="15769829" cy="11197829"/>
          </a:xfrm>
          <a:prstGeom prst="rect">
            <a:avLst/>
          </a:prstGeom>
        </p:spPr>
        <p:txBody>
          <a:bodyPr lIns="71437" tIns="71437" rIns="71437" bIns="71437"/>
          <a:lstStyle>
            <a:lvl1pPr marL="6350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1pPr>
            <a:lvl2pPr marL="10922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2pPr>
            <a:lvl3pPr marL="15494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3pPr>
            <a:lvl4pPr marL="20066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4pPr>
            <a:lvl5pPr marL="24638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15781732" y="714375"/>
            <a:ext cx="180" cy="112157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" name="Line"/>
          <p:cNvSpPr/>
          <p:nvPr/>
        </p:nvSpPr>
        <p:spPr>
          <a:xfrm>
            <a:off x="15781729" y="6277570"/>
            <a:ext cx="4849457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" name="Image"/>
          <p:cNvSpPr/>
          <p:nvPr>
            <p:ph type="pic" sz="quarter" idx="21"/>
          </p:nvPr>
        </p:nvSpPr>
        <p:spPr>
          <a:xfrm>
            <a:off x="15940516" y="6447358"/>
            <a:ext cx="9149996" cy="61079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Image"/>
          <p:cNvSpPr/>
          <p:nvPr>
            <p:ph type="pic" sz="quarter" idx="22"/>
          </p:nvPr>
        </p:nvSpPr>
        <p:spPr>
          <a:xfrm>
            <a:off x="15960328" y="-142875"/>
            <a:ext cx="4732735" cy="70365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Image"/>
          <p:cNvSpPr/>
          <p:nvPr>
            <p:ph type="pic" idx="23"/>
          </p:nvPr>
        </p:nvSpPr>
        <p:spPr>
          <a:xfrm>
            <a:off x="1922859" y="660796"/>
            <a:ext cx="15537657" cy="113259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3780234" y="12180093"/>
            <a:ext cx="11769329" cy="1321595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3600">
                <a:solidFill>
                  <a:srgbClr val="747474"/>
                </a:solidFill>
              </a:defRPr>
            </a:lvl1pPr>
            <a:lvl2pPr indent="228600" algn="l" defTabSz="821531">
              <a:defRPr sz="3600">
                <a:solidFill>
                  <a:srgbClr val="747474"/>
                </a:solidFill>
              </a:defRPr>
            </a:lvl2pPr>
            <a:lvl3pPr indent="457200" algn="l" defTabSz="821531">
              <a:defRPr sz="3600">
                <a:solidFill>
                  <a:srgbClr val="747474"/>
                </a:solidFill>
              </a:defRPr>
            </a:lvl3pPr>
            <a:lvl4pPr indent="685800" algn="l" defTabSz="821531">
              <a:defRPr sz="3600">
                <a:solidFill>
                  <a:srgbClr val="747474"/>
                </a:solidFill>
              </a:defRPr>
            </a:lvl4pPr>
            <a:lvl5pPr indent="914400" algn="l" defTabSz="821531">
              <a:defRPr sz="3600"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localhost:8080/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hyperlink" Target="https://en.wikipedia.org/wiki/Don%27t_repeat_yourself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6" name="Screenshot 2022-02-26 at 10.51.22.png" descr="Screenshot 2022-02-26 at 10.51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93761" y="1407086"/>
            <a:ext cx="6701349" cy="10325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mplating Engine used by 11ty (one of several alternatives)…"/>
          <p:cNvSpPr txBox="1"/>
          <p:nvPr>
            <p:ph type="body" sz="half" idx="1"/>
          </p:nvPr>
        </p:nvSpPr>
        <p:spPr>
          <a:xfrm>
            <a:off x="336861" y="1469373"/>
            <a:ext cx="7254296" cy="9881761"/>
          </a:xfrm>
          <a:prstGeom prst="rect">
            <a:avLst/>
          </a:prstGeom>
        </p:spPr>
        <p:txBody>
          <a:bodyPr/>
          <a:lstStyle/>
          <a:p>
            <a:pPr marL="584200" indent="-584200" defTabSz="755808">
              <a:spcBef>
                <a:spcPts val="5400"/>
              </a:spcBef>
              <a:defRPr sz="4600"/>
            </a:pPr>
            <a:r>
              <a:t>Templating Engine used by 11ty (one of several alternatives)</a:t>
            </a:r>
          </a:p>
          <a:p>
            <a:pPr marL="584200" indent="-584200" defTabSz="755808">
              <a:spcBef>
                <a:spcPts val="5400"/>
              </a:spcBef>
              <a:defRPr sz="4600"/>
            </a:pPr>
            <a:r>
              <a:t>We need just a small subset of its features:</a:t>
            </a:r>
          </a:p>
          <a:p>
            <a:pPr lvl="1" marL="1004824" indent="-584200" defTabSz="755808">
              <a:spcBef>
                <a:spcPts val="5400"/>
              </a:spcBef>
              <a:defRPr sz="4600"/>
            </a:pPr>
            <a:r>
              <a:t>Layouts</a:t>
            </a:r>
          </a:p>
          <a:p>
            <a:pPr lvl="1" marL="1004824" indent="-584200" defTabSz="755808">
              <a:spcBef>
                <a:spcPts val="5400"/>
              </a:spcBef>
              <a:defRPr sz="4600"/>
            </a:pPr>
            <a:r>
              <a:t>Includes</a:t>
            </a:r>
          </a:p>
          <a:p>
            <a:pPr marL="584200" indent="-584200" defTabSz="755808">
              <a:spcBef>
                <a:spcPts val="5400"/>
              </a:spcBef>
              <a:defRPr sz="4600"/>
            </a:pPr>
            <a:r>
              <a:t>Rename files:</a:t>
            </a:r>
          </a:p>
          <a:p>
            <a:pPr lvl="1" marL="1004824" indent="-584200" defTabSz="755808">
              <a:spcBef>
                <a:spcPts val="5400"/>
              </a:spcBef>
              <a:defRPr sz="4600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.html</a:t>
            </a:r>
            <a:r>
              <a:t> -&gt;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.njk</a:t>
            </a:r>
          </a:p>
        </p:txBody>
      </p:sp>
      <p:sp>
        <p:nvSpPr>
          <p:cNvPr id="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0" name="Screenshot 2022-02-26 at 15.42.17.png" descr="Screenshot 2022-02-26 at 15.42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7444" y="852348"/>
            <a:ext cx="16680657" cy="12315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shot 2022-02-26 at 13.14.15.png" descr="Screenshot 2022-02-26 at 13.14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7332" y="1391356"/>
            <a:ext cx="6211968" cy="11308405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Arrow"/>
          <p:cNvSpPr/>
          <p:nvPr/>
        </p:nvSpPr>
        <p:spPr>
          <a:xfrm>
            <a:off x="6664646" y="5560540"/>
            <a:ext cx="1785939" cy="1785938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WET Version"/>
          <p:cNvSpPr txBox="1"/>
          <p:nvPr/>
        </p:nvSpPr>
        <p:spPr>
          <a:xfrm>
            <a:off x="1862964" y="2436677"/>
            <a:ext cx="3625851" cy="886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WET Version</a:t>
            </a:r>
          </a:p>
        </p:txBody>
      </p:sp>
      <p:sp>
        <p:nvSpPr>
          <p:cNvPr id="215" name="DRY Version"/>
          <p:cNvSpPr txBox="1"/>
          <p:nvPr/>
        </p:nvSpPr>
        <p:spPr>
          <a:xfrm>
            <a:off x="9341308" y="273937"/>
            <a:ext cx="5204016" cy="886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DRY Version</a:t>
            </a:r>
          </a:p>
        </p:txBody>
      </p:sp>
      <p:sp>
        <p:nvSpPr>
          <p:cNvPr id="216" name="Overall  - more files, but less content"/>
          <p:cNvSpPr txBox="1"/>
          <p:nvPr/>
        </p:nvSpPr>
        <p:spPr>
          <a:xfrm>
            <a:off x="16930608" y="188305"/>
            <a:ext cx="6457918" cy="199589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>
              <a:spcBef>
                <a:spcPts val="5900"/>
              </a:spcBef>
            </a:lvl1pPr>
          </a:lstStyle>
          <a:p>
            <a:pPr/>
            <a:r>
              <a:t>Overall  - more files, but less content</a:t>
            </a:r>
          </a:p>
        </p:txBody>
      </p:sp>
      <p:sp>
        <p:nvSpPr>
          <p:cNvPr id="217" name="No change to CSS"/>
          <p:cNvSpPr txBox="1"/>
          <p:nvPr/>
        </p:nvSpPr>
        <p:spPr>
          <a:xfrm>
            <a:off x="17608735" y="6010281"/>
            <a:ext cx="5297171" cy="886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No change to CSS</a:t>
            </a:r>
          </a:p>
        </p:txBody>
      </p:sp>
      <p:sp>
        <p:nvSpPr>
          <p:cNvPr id="218" name="Reusable templates (partials &amp; layout) included in various pages"/>
          <p:cNvSpPr txBox="1"/>
          <p:nvPr/>
        </p:nvSpPr>
        <p:spPr>
          <a:xfrm>
            <a:off x="16763632" y="2354911"/>
            <a:ext cx="7421309" cy="2410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Reusable templates (partials &amp; layout) included in various pages</a:t>
            </a:r>
          </a:p>
        </p:txBody>
      </p:sp>
      <p:sp>
        <p:nvSpPr>
          <p:cNvPr id="219" name="Reworked using templates"/>
          <p:cNvSpPr txBox="1"/>
          <p:nvPr/>
        </p:nvSpPr>
        <p:spPr>
          <a:xfrm>
            <a:off x="17608734" y="9089920"/>
            <a:ext cx="4533103" cy="1648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Reworked using templates</a:t>
            </a:r>
          </a:p>
        </p:txBody>
      </p:sp>
      <p:sp>
        <p:nvSpPr>
          <p:cNvPr id="220" name="Arrow"/>
          <p:cNvSpPr/>
          <p:nvPr/>
        </p:nvSpPr>
        <p:spPr>
          <a:xfrm>
            <a:off x="14428030" y="2920925"/>
            <a:ext cx="2281117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696" y="14256"/>
                </a:moveTo>
                <a:lnTo>
                  <a:pt x="7696" y="21600"/>
                </a:lnTo>
                <a:lnTo>
                  <a:pt x="0" y="10800"/>
                </a:lnTo>
                <a:lnTo>
                  <a:pt x="7696" y="0"/>
                </a:lnTo>
                <a:lnTo>
                  <a:pt x="7696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Arrow"/>
          <p:cNvSpPr/>
          <p:nvPr/>
        </p:nvSpPr>
        <p:spPr>
          <a:xfrm>
            <a:off x="14056272" y="5951457"/>
            <a:ext cx="3321938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285" y="14256"/>
                </a:moveTo>
                <a:lnTo>
                  <a:pt x="5285" y="21600"/>
                </a:lnTo>
                <a:lnTo>
                  <a:pt x="0" y="10800"/>
                </a:lnTo>
                <a:lnTo>
                  <a:pt x="5285" y="0"/>
                </a:lnTo>
                <a:lnTo>
                  <a:pt x="5285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2" name="Arrow"/>
          <p:cNvSpPr/>
          <p:nvPr/>
        </p:nvSpPr>
        <p:spPr>
          <a:xfrm rot="20112896">
            <a:off x="14111050" y="10862918"/>
            <a:ext cx="3710629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1" y="14256"/>
                </a:moveTo>
                <a:lnTo>
                  <a:pt x="4731" y="21600"/>
                </a:lnTo>
                <a:lnTo>
                  <a:pt x="0" y="10800"/>
                </a:lnTo>
                <a:lnTo>
                  <a:pt x="4731" y="0"/>
                </a:lnTo>
                <a:lnTo>
                  <a:pt x="4731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4" name="Screenshot 2022-02-26 at 13.05.26.png" descr="Screenshot 2022-02-26 at 13.05.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3881" y="3719233"/>
            <a:ext cx="5204017" cy="8018639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Arrow"/>
          <p:cNvSpPr/>
          <p:nvPr/>
        </p:nvSpPr>
        <p:spPr>
          <a:xfrm rot="1089210">
            <a:off x="13673833" y="8170832"/>
            <a:ext cx="4023506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63" y="14256"/>
                </a:moveTo>
                <a:lnTo>
                  <a:pt x="4363" y="21600"/>
                </a:lnTo>
                <a:lnTo>
                  <a:pt x="0" y="10800"/>
                </a:lnTo>
                <a:lnTo>
                  <a:pt x="4363" y="0"/>
                </a:lnTo>
                <a:lnTo>
                  <a:pt x="436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creenshot 2019-02-11 at 11.42.54.png" descr="Screenshot 2019-02-11 at 11.42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2819" y="17675"/>
            <a:ext cx="12538362" cy="13173706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creenshot 2019-02-11 at 11.42.54.png" descr="Screenshot 2019-02-11 at 11.42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2819" y="17675"/>
            <a:ext cx="12538362" cy="13173706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2" name="Callout"/>
          <p:cNvSpPr/>
          <p:nvPr/>
        </p:nvSpPr>
        <p:spPr>
          <a:xfrm>
            <a:off x="5783092" y="99623"/>
            <a:ext cx="16326645" cy="13516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6586" y="21600"/>
                </a:lnTo>
                <a:lnTo>
                  <a:pt x="16586" y="5354"/>
                </a:lnTo>
                <a:lnTo>
                  <a:pt x="21600" y="5050"/>
                </a:lnTo>
                <a:lnTo>
                  <a:pt x="16586" y="4747"/>
                </a:lnTo>
                <a:lnTo>
                  <a:pt x="16586" y="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93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3" name="layout.njk"/>
          <p:cNvSpPr txBox="1"/>
          <p:nvPr/>
        </p:nvSpPr>
        <p:spPr>
          <a:xfrm>
            <a:off x="20644245" y="2209778"/>
            <a:ext cx="2731136" cy="886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layout.njk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creenshot 2019-02-11 at 11.42.54.png" descr="Screenshot 2019-02-11 at 11.42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2819" y="17675"/>
            <a:ext cx="12538362" cy="13173706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7" name="Callout"/>
          <p:cNvSpPr/>
          <p:nvPr/>
        </p:nvSpPr>
        <p:spPr>
          <a:xfrm>
            <a:off x="4093399" y="2781269"/>
            <a:ext cx="13498910" cy="521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31" y="0"/>
                </a:moveTo>
                <a:lnTo>
                  <a:pt x="3331" y="7562"/>
                </a:lnTo>
                <a:lnTo>
                  <a:pt x="0" y="12888"/>
                </a:lnTo>
                <a:lnTo>
                  <a:pt x="3331" y="18197"/>
                </a:lnTo>
                <a:lnTo>
                  <a:pt x="3331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331" y="0"/>
                </a:lnTo>
                <a:close/>
              </a:path>
            </a:pathLst>
          </a:custGeom>
          <a:ln w="38100">
            <a:solidFill>
              <a:srgbClr val="FF93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8" name="Callout"/>
          <p:cNvSpPr/>
          <p:nvPr/>
        </p:nvSpPr>
        <p:spPr>
          <a:xfrm>
            <a:off x="4904552" y="12853735"/>
            <a:ext cx="12682141" cy="377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06" y="0"/>
                </a:moveTo>
                <a:lnTo>
                  <a:pt x="2506" y="4515"/>
                </a:lnTo>
                <a:lnTo>
                  <a:pt x="0" y="11753"/>
                </a:lnTo>
                <a:lnTo>
                  <a:pt x="2506" y="18968"/>
                </a:lnTo>
                <a:lnTo>
                  <a:pt x="2506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506" y="0"/>
                </a:lnTo>
                <a:close/>
              </a:path>
            </a:pathLst>
          </a:custGeom>
          <a:ln w="38100">
            <a:solidFill>
              <a:srgbClr val="FF93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9" name="Callout"/>
          <p:cNvSpPr/>
          <p:nvPr/>
        </p:nvSpPr>
        <p:spPr>
          <a:xfrm>
            <a:off x="14564582" y="4131366"/>
            <a:ext cx="5085557" cy="8377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3866" y="21600"/>
                </a:lnTo>
                <a:lnTo>
                  <a:pt x="13866" y="11086"/>
                </a:lnTo>
                <a:lnTo>
                  <a:pt x="21600" y="10759"/>
                </a:lnTo>
                <a:lnTo>
                  <a:pt x="13866" y="10433"/>
                </a:lnTo>
                <a:lnTo>
                  <a:pt x="13866" y="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93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0" name="Callout"/>
          <p:cNvSpPr/>
          <p:nvPr/>
        </p:nvSpPr>
        <p:spPr>
          <a:xfrm>
            <a:off x="4814535" y="4131516"/>
            <a:ext cx="9542463" cy="8376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97" y="0"/>
                </a:moveTo>
                <a:lnTo>
                  <a:pt x="3397" y="9544"/>
                </a:lnTo>
                <a:lnTo>
                  <a:pt x="0" y="9870"/>
                </a:lnTo>
                <a:lnTo>
                  <a:pt x="3397" y="10196"/>
                </a:lnTo>
                <a:lnTo>
                  <a:pt x="339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397" y="0"/>
                </a:lnTo>
                <a:close/>
              </a:path>
            </a:pathLst>
          </a:custGeom>
          <a:ln w="38100">
            <a:solidFill>
              <a:srgbClr val="FF93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1" name="Callout"/>
          <p:cNvSpPr/>
          <p:nvPr/>
        </p:nvSpPr>
        <p:spPr>
          <a:xfrm>
            <a:off x="5783092" y="99623"/>
            <a:ext cx="16326645" cy="13516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6586" y="21600"/>
                </a:lnTo>
                <a:lnTo>
                  <a:pt x="16586" y="5354"/>
                </a:lnTo>
                <a:lnTo>
                  <a:pt x="21600" y="5050"/>
                </a:lnTo>
                <a:lnTo>
                  <a:pt x="16586" y="4747"/>
                </a:lnTo>
                <a:lnTo>
                  <a:pt x="16586" y="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93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2" name="layout.njk"/>
          <p:cNvSpPr txBox="1"/>
          <p:nvPr/>
        </p:nvSpPr>
        <p:spPr>
          <a:xfrm>
            <a:off x="20644245" y="2209778"/>
            <a:ext cx="2731136" cy="886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layout.njk</a:t>
            </a:r>
          </a:p>
        </p:txBody>
      </p:sp>
      <p:sp>
        <p:nvSpPr>
          <p:cNvPr id="243" name="sidebar.njk"/>
          <p:cNvSpPr txBox="1"/>
          <p:nvPr/>
        </p:nvSpPr>
        <p:spPr>
          <a:xfrm>
            <a:off x="19820943" y="7758470"/>
            <a:ext cx="3060701" cy="886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sidebar.njk</a:t>
            </a:r>
          </a:p>
        </p:txBody>
      </p:sp>
      <p:sp>
        <p:nvSpPr>
          <p:cNvPr id="244" name="footer.njk"/>
          <p:cNvSpPr txBox="1"/>
          <p:nvPr/>
        </p:nvSpPr>
        <p:spPr>
          <a:xfrm>
            <a:off x="1713812" y="12599421"/>
            <a:ext cx="2637791" cy="886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footer.njk</a:t>
            </a:r>
          </a:p>
        </p:txBody>
      </p:sp>
      <p:sp>
        <p:nvSpPr>
          <p:cNvPr id="245" name="header.njk"/>
          <p:cNvSpPr txBox="1"/>
          <p:nvPr/>
        </p:nvSpPr>
        <p:spPr>
          <a:xfrm>
            <a:off x="1096342" y="2598789"/>
            <a:ext cx="2943861" cy="886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header.njk</a:t>
            </a:r>
          </a:p>
        </p:txBody>
      </p:sp>
      <p:sp>
        <p:nvSpPr>
          <p:cNvPr id="246" name="index.njk"/>
          <p:cNvSpPr txBox="1"/>
          <p:nvPr/>
        </p:nvSpPr>
        <p:spPr>
          <a:xfrm>
            <a:off x="1749689" y="7517389"/>
            <a:ext cx="2566036" cy="886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index.njk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creenshot 2019-02-11 at 11.42.54.png" descr="Screenshot 2019-02-11 at 11.42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2819" y="17675"/>
            <a:ext cx="12538362" cy="13173706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Callout"/>
          <p:cNvSpPr/>
          <p:nvPr/>
        </p:nvSpPr>
        <p:spPr>
          <a:xfrm>
            <a:off x="4093399" y="2781269"/>
            <a:ext cx="13498910" cy="521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31" y="0"/>
                </a:moveTo>
                <a:lnTo>
                  <a:pt x="3331" y="7562"/>
                </a:lnTo>
                <a:lnTo>
                  <a:pt x="0" y="12888"/>
                </a:lnTo>
                <a:lnTo>
                  <a:pt x="3331" y="18197"/>
                </a:lnTo>
                <a:lnTo>
                  <a:pt x="3331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331" y="0"/>
                </a:lnTo>
                <a:close/>
              </a:path>
            </a:pathLst>
          </a:custGeom>
          <a:ln w="38100">
            <a:solidFill>
              <a:srgbClr val="FF93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Callout"/>
          <p:cNvSpPr/>
          <p:nvPr/>
        </p:nvSpPr>
        <p:spPr>
          <a:xfrm>
            <a:off x="4904552" y="12853735"/>
            <a:ext cx="12682141" cy="377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06" y="0"/>
                </a:moveTo>
                <a:lnTo>
                  <a:pt x="2506" y="4515"/>
                </a:lnTo>
                <a:lnTo>
                  <a:pt x="0" y="11753"/>
                </a:lnTo>
                <a:lnTo>
                  <a:pt x="2506" y="18968"/>
                </a:lnTo>
                <a:lnTo>
                  <a:pt x="2506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506" y="0"/>
                </a:lnTo>
                <a:close/>
              </a:path>
            </a:pathLst>
          </a:custGeom>
          <a:ln w="38100">
            <a:solidFill>
              <a:srgbClr val="FF93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2" name="Callout"/>
          <p:cNvSpPr/>
          <p:nvPr/>
        </p:nvSpPr>
        <p:spPr>
          <a:xfrm>
            <a:off x="14564582" y="4131366"/>
            <a:ext cx="5085557" cy="8377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3866" y="21600"/>
                </a:lnTo>
                <a:lnTo>
                  <a:pt x="13866" y="11086"/>
                </a:lnTo>
                <a:lnTo>
                  <a:pt x="21600" y="10759"/>
                </a:lnTo>
                <a:lnTo>
                  <a:pt x="13866" y="10433"/>
                </a:lnTo>
                <a:lnTo>
                  <a:pt x="13866" y="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93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3" name="Callout"/>
          <p:cNvSpPr/>
          <p:nvPr/>
        </p:nvSpPr>
        <p:spPr>
          <a:xfrm>
            <a:off x="4814535" y="4131516"/>
            <a:ext cx="9542463" cy="8376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97" y="0"/>
                </a:moveTo>
                <a:lnTo>
                  <a:pt x="3397" y="9544"/>
                </a:lnTo>
                <a:lnTo>
                  <a:pt x="0" y="9870"/>
                </a:lnTo>
                <a:lnTo>
                  <a:pt x="3397" y="10196"/>
                </a:lnTo>
                <a:lnTo>
                  <a:pt x="339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397" y="0"/>
                </a:lnTo>
                <a:close/>
              </a:path>
            </a:pathLst>
          </a:custGeom>
          <a:ln w="38100">
            <a:solidFill>
              <a:srgbClr val="FF93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Callout"/>
          <p:cNvSpPr/>
          <p:nvPr/>
        </p:nvSpPr>
        <p:spPr>
          <a:xfrm>
            <a:off x="5783092" y="99623"/>
            <a:ext cx="16326645" cy="13516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6586" y="21600"/>
                </a:lnTo>
                <a:lnTo>
                  <a:pt x="16586" y="5354"/>
                </a:lnTo>
                <a:lnTo>
                  <a:pt x="21600" y="5050"/>
                </a:lnTo>
                <a:lnTo>
                  <a:pt x="16586" y="4747"/>
                </a:lnTo>
                <a:lnTo>
                  <a:pt x="16586" y="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93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5" name="layout.njk"/>
          <p:cNvSpPr txBox="1"/>
          <p:nvPr/>
        </p:nvSpPr>
        <p:spPr>
          <a:xfrm>
            <a:off x="20644245" y="2209778"/>
            <a:ext cx="2731136" cy="886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layout.njk</a:t>
            </a:r>
          </a:p>
        </p:txBody>
      </p:sp>
      <p:sp>
        <p:nvSpPr>
          <p:cNvPr id="256" name="sidebar.njk"/>
          <p:cNvSpPr txBox="1"/>
          <p:nvPr/>
        </p:nvSpPr>
        <p:spPr>
          <a:xfrm>
            <a:off x="19820943" y="7758470"/>
            <a:ext cx="3060701" cy="886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sidebar.njk</a:t>
            </a:r>
          </a:p>
        </p:txBody>
      </p:sp>
      <p:sp>
        <p:nvSpPr>
          <p:cNvPr id="257" name="footer.njk"/>
          <p:cNvSpPr txBox="1"/>
          <p:nvPr/>
        </p:nvSpPr>
        <p:spPr>
          <a:xfrm>
            <a:off x="1713812" y="12599421"/>
            <a:ext cx="2637791" cy="886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footer.njk</a:t>
            </a:r>
          </a:p>
        </p:txBody>
      </p:sp>
      <p:sp>
        <p:nvSpPr>
          <p:cNvPr id="258" name="header.njk"/>
          <p:cNvSpPr txBox="1"/>
          <p:nvPr/>
        </p:nvSpPr>
        <p:spPr>
          <a:xfrm>
            <a:off x="1096342" y="2598789"/>
            <a:ext cx="2943861" cy="886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header.njk</a:t>
            </a:r>
          </a:p>
        </p:txBody>
      </p:sp>
      <p:sp>
        <p:nvSpPr>
          <p:cNvPr id="259" name="index.njk"/>
          <p:cNvSpPr txBox="1"/>
          <p:nvPr/>
        </p:nvSpPr>
        <p:spPr>
          <a:xfrm>
            <a:off x="1749689" y="7517389"/>
            <a:ext cx="2566036" cy="886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index.njk</a:t>
            </a:r>
          </a:p>
        </p:txBody>
      </p:sp>
      <p:pic>
        <p:nvPicPr>
          <p:cNvPr id="260" name="Screenshot 2022-02-27 at 07.12.13.png" descr="Screenshot 2022-02-27 at 07.12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0124" y="1155678"/>
            <a:ext cx="9464122" cy="2166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Screenshot 2022-02-27 at 07.12.58.png" descr="Screenshot 2022-02-27 at 07.12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7008" y="11796149"/>
            <a:ext cx="8267701" cy="189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Screenshot 2022-02-27 at 07.13.37.png" descr="Screenshot 2022-02-27 at 07.13.3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961983" y="127366"/>
            <a:ext cx="8204201" cy="582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Screenshot 2022-02-27 at 07.14.05.png" descr="Screenshot 2022-02-27 at 07.14.0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961983" y="7826103"/>
            <a:ext cx="8204201" cy="582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Screenshot 2022-02-27 at 07.14.46.png" descr="Screenshot 2022-02-27 at 07.14.4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1154" y="3943350"/>
            <a:ext cx="8204201" cy="582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erver must be started:…"/>
          <p:cNvSpPr txBox="1"/>
          <p:nvPr/>
        </p:nvSpPr>
        <p:spPr>
          <a:xfrm>
            <a:off x="18608259" y="1884273"/>
            <a:ext cx="5319770" cy="2410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Server must be started:</a:t>
            </a:r>
          </a:p>
          <a:p>
            <a:pPr/>
            <a:r>
              <a:t>“eleventy —serve”</a:t>
            </a:r>
          </a:p>
        </p:txBody>
      </p:sp>
      <p:sp>
        <p:nvSpPr>
          <p:cNvPr id="267" name="Server can also be stopped:…"/>
          <p:cNvSpPr txBox="1"/>
          <p:nvPr/>
        </p:nvSpPr>
        <p:spPr>
          <a:xfrm>
            <a:off x="18769054" y="6557085"/>
            <a:ext cx="5319770" cy="2410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Server can also be stopped:</a:t>
            </a:r>
          </a:p>
          <a:p>
            <a:pPr/>
            <a:r>
              <a:t>Ctrl-C</a:t>
            </a:r>
          </a:p>
        </p:txBody>
      </p:sp>
      <p:sp>
        <p:nvSpPr>
          <p:cNvPr id="268" name="http://localhost:8080/"/>
          <p:cNvSpPr txBox="1"/>
          <p:nvPr/>
        </p:nvSpPr>
        <p:spPr>
          <a:xfrm>
            <a:off x="12029064" y="10681721"/>
            <a:ext cx="6071236" cy="886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http://localhost:8080/</a:t>
            </a:r>
          </a:p>
        </p:txBody>
      </p:sp>
      <p:sp>
        <p:nvSpPr>
          <p:cNvPr id="269" name="Site now available here…"/>
          <p:cNvSpPr txBox="1"/>
          <p:nvPr/>
        </p:nvSpPr>
        <p:spPr>
          <a:xfrm>
            <a:off x="2623155" y="10529637"/>
            <a:ext cx="8064198" cy="1648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Site now available here </a:t>
            </a:r>
          </a:p>
          <a:p>
            <a:pPr/>
            <a:r>
              <a:t>(when server is started)</a:t>
            </a:r>
          </a:p>
        </p:txBody>
      </p:sp>
      <p:pic>
        <p:nvPicPr>
          <p:cNvPr id="270" name="Screenshot 2019-02-11 at 11.42.54.png" descr="Screenshot 2019-02-11 at 11.42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53620" y="9173385"/>
            <a:ext cx="4150640" cy="436096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71" name="Arrow"/>
          <p:cNvSpPr/>
          <p:nvPr/>
        </p:nvSpPr>
        <p:spPr>
          <a:xfrm>
            <a:off x="10357232" y="10718865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3" name="Start Server"/>
          <p:cNvSpPr txBox="1"/>
          <p:nvPr/>
        </p:nvSpPr>
        <p:spPr>
          <a:xfrm>
            <a:off x="1202578" y="5265483"/>
            <a:ext cx="3390901" cy="886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/>
            </a:lvl1pPr>
          </a:lstStyle>
          <a:p>
            <a:pPr/>
            <a:r>
              <a:t>Start Server</a:t>
            </a:r>
          </a:p>
        </p:txBody>
      </p:sp>
      <p:pic>
        <p:nvPicPr>
          <p:cNvPr id="274" name="Screenshot 2022-02-27 at 07.17.58.png" descr="Screenshot 2022-02-27 at 07.17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5253" y="1450533"/>
            <a:ext cx="14830362" cy="88804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ayou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Layouts</a:t>
            </a:r>
          </a:p>
        </p:txBody>
      </p:sp>
      <p:sp>
        <p:nvSpPr>
          <p:cNvPr id="277" name="Layouts are another powerful mechanisms for adopting a DRY approach…"/>
          <p:cNvSpPr txBox="1"/>
          <p:nvPr>
            <p:ph type="body" idx="1"/>
          </p:nvPr>
        </p:nvSpPr>
        <p:spPr>
          <a:xfrm>
            <a:off x="841643" y="5468247"/>
            <a:ext cx="22853384" cy="7624978"/>
          </a:xfrm>
          <a:prstGeom prst="rect">
            <a:avLst/>
          </a:prstGeom>
        </p:spPr>
        <p:txBody>
          <a:bodyPr/>
          <a:lstStyle/>
          <a:p>
            <a:pPr/>
            <a:r>
              <a:t>Layouts are another powerful mechanisms for adopting a DRY approach</a:t>
            </a:r>
          </a:p>
          <a:p>
            <a:pPr/>
            <a:r>
              <a:t>With Layouts, we can define the structure of the overall page…</a:t>
            </a:r>
          </a:p>
          <a:p>
            <a:pPr/>
            <a:r>
              <a:t>… and each page that uses the layout substituting into a specific part of the page</a:t>
            </a:r>
          </a:p>
        </p:txBody>
      </p:sp>
      <p:pic>
        <p:nvPicPr>
          <p:cNvPr id="278" name="Screen Shot 2015-11-15 at 8.48.58 a.m..png" descr="Screen Shot 2015-11-15 at 8.48.58 a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07427" y="108066"/>
            <a:ext cx="9374136" cy="5320455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Include header &amp; footer ‘partials’…"/>
          <p:cNvSpPr txBox="1"/>
          <p:nvPr>
            <p:ph type="body" sz="quarter" idx="1"/>
          </p:nvPr>
        </p:nvSpPr>
        <p:spPr>
          <a:xfrm>
            <a:off x="15548596" y="5669991"/>
            <a:ext cx="8122575" cy="6492297"/>
          </a:xfrm>
          <a:prstGeom prst="rect">
            <a:avLst/>
          </a:prstGeom>
        </p:spPr>
        <p:txBody>
          <a:bodyPr/>
          <a:lstStyle/>
          <a:p>
            <a:pPr/>
            <a:r>
              <a:t>Include header &amp; footer ‘partials’</a:t>
            </a:r>
          </a:p>
          <a:p>
            <a:pPr/>
            <a:r>
              <a:t>Pages can choose to be based in this ‘layout’.</a:t>
            </a:r>
          </a:p>
          <a:p>
            <a:pPr/>
            <a:r>
              <a:t>Page content will be inserted here</a:t>
            </a:r>
          </a:p>
        </p:txBody>
      </p:sp>
      <p:sp>
        <p:nvSpPr>
          <p:cNvPr id="2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3" name="Layouts"/>
          <p:cNvSpPr txBox="1"/>
          <p:nvPr/>
        </p:nvSpPr>
        <p:spPr>
          <a:xfrm>
            <a:off x="9821538" y="213158"/>
            <a:ext cx="2307591" cy="886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/>
            </a:lvl1pPr>
          </a:lstStyle>
          <a:p>
            <a:pPr/>
            <a:r>
              <a:t>Layouts</a:t>
            </a:r>
          </a:p>
        </p:txBody>
      </p:sp>
      <p:pic>
        <p:nvPicPr>
          <p:cNvPr id="284" name="Screenshot 2022-02-27 at 07.13.37.png" descr="Screenshot 2022-02-27 at 07.13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297" y="1597504"/>
            <a:ext cx="14191027" cy="10083097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Line"/>
          <p:cNvSpPr/>
          <p:nvPr/>
        </p:nvSpPr>
        <p:spPr>
          <a:xfrm flipH="1">
            <a:off x="7302383" y="6343624"/>
            <a:ext cx="8107576" cy="1803386"/>
          </a:xfrm>
          <a:prstGeom prst="line">
            <a:avLst/>
          </a:prstGeom>
          <a:ln w="139700">
            <a:solidFill>
              <a:srgbClr val="FF93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286" name="Line"/>
          <p:cNvSpPr/>
          <p:nvPr/>
        </p:nvSpPr>
        <p:spPr>
          <a:xfrm flipH="1" flipV="1">
            <a:off x="6398598" y="8916139"/>
            <a:ext cx="8618418" cy="1"/>
          </a:xfrm>
          <a:prstGeom prst="line">
            <a:avLst/>
          </a:prstGeom>
          <a:ln w="139700">
            <a:solidFill>
              <a:srgbClr val="FF93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  <p:pic>
        <p:nvPicPr>
          <p:cNvPr id="287" name="Screenshot 2019-02-11 at 11.42.54.png" descr="Screenshot 2019-02-11 at 11.42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4565" y="163886"/>
            <a:ext cx="4150640" cy="436096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0" name="Partials"/>
          <p:cNvSpPr txBox="1"/>
          <p:nvPr/>
        </p:nvSpPr>
        <p:spPr>
          <a:xfrm>
            <a:off x="7132478" y="1165229"/>
            <a:ext cx="2143126" cy="886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/>
            </a:lvl1pPr>
          </a:lstStyle>
          <a:p>
            <a:pPr/>
            <a:r>
              <a:t>Partials</a:t>
            </a:r>
          </a:p>
        </p:txBody>
      </p:sp>
      <p:pic>
        <p:nvPicPr>
          <p:cNvPr id="291" name="Screenshot 2022-02-27 at 07.12.13.png" descr="Screenshot 2022-02-27 at 07.12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0788" y="3112473"/>
            <a:ext cx="14765119" cy="3379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Screenshot 2022-02-27 at 07.12.58.png" descr="Screenshot 2022-02-27 at 07.12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0788" y="6672670"/>
            <a:ext cx="14765119" cy="337942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Reusable fragments of html.…"/>
          <p:cNvSpPr txBox="1"/>
          <p:nvPr>
            <p:ph type="body" sz="quarter" idx="1"/>
          </p:nvPr>
        </p:nvSpPr>
        <p:spPr>
          <a:xfrm>
            <a:off x="16214587" y="3523248"/>
            <a:ext cx="7632645" cy="6086349"/>
          </a:xfrm>
          <a:prstGeom prst="rect">
            <a:avLst/>
          </a:prstGeom>
        </p:spPr>
        <p:txBody>
          <a:bodyPr/>
          <a:lstStyle/>
          <a:p>
            <a:pPr/>
            <a:r>
              <a:t>Reusable fragments of html.</a:t>
            </a:r>
          </a:p>
          <a:p>
            <a:pPr/>
            <a:r>
              <a:t>Can be ‘included’ in any other partial, layout or template </a:t>
            </a:r>
          </a:p>
        </p:txBody>
      </p:sp>
      <p:pic>
        <p:nvPicPr>
          <p:cNvPr id="294" name="Screenshot 2022-02-27 at 07.13.37.png" descr="Screenshot 2022-02-27 at 07.13.37.png"/>
          <p:cNvPicPr>
            <a:picLocks noChangeAspect="1"/>
          </p:cNvPicPr>
          <p:nvPr/>
        </p:nvPicPr>
        <p:blipFill>
          <a:blip r:embed="rId4">
            <a:extLst/>
          </a:blip>
          <a:srcRect l="9697" t="63314" r="53853" b="30669"/>
          <a:stretch>
            <a:fillRect/>
          </a:stretch>
        </p:blipFill>
        <p:spPr>
          <a:xfrm>
            <a:off x="15213375" y="10634229"/>
            <a:ext cx="8911643" cy="1045187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Arrow"/>
          <p:cNvSpPr/>
          <p:nvPr/>
        </p:nvSpPr>
        <p:spPr>
          <a:xfrm rot="5320583">
            <a:off x="19245648" y="8963137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creenshot 2019-02-11 at 11.42.54.png" descr="Screenshot 2019-02-11 at 11.42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0542" y="272139"/>
            <a:ext cx="12280901" cy="129032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9" name="Screenshot 2019-02-11 at 11.44.15.png" descr="Screenshot 2019-02-11 at 11.44.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35324" y="1211662"/>
            <a:ext cx="6482643" cy="1102415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23649994" y="12862594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8" name="Partials"/>
          <p:cNvSpPr txBox="1"/>
          <p:nvPr/>
        </p:nvSpPr>
        <p:spPr>
          <a:xfrm>
            <a:off x="7132478" y="1165229"/>
            <a:ext cx="2143126" cy="886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/>
            </a:lvl1pPr>
          </a:lstStyle>
          <a:p>
            <a:pPr/>
            <a:r>
              <a:t>Partials</a:t>
            </a:r>
          </a:p>
        </p:txBody>
      </p:sp>
      <p:pic>
        <p:nvPicPr>
          <p:cNvPr id="299" name="Screenshot 2022-02-27 at 07.36.50.png" descr="Screenshot 2022-02-27 at 07.36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4516" y="3077337"/>
            <a:ext cx="15537283" cy="6893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Screenshot 2019-02-11 at 11.42.54.png" descr="Screenshot 2019-02-11 at 11.42.54.png"/>
          <p:cNvPicPr>
            <a:picLocks noChangeAspect="1"/>
          </p:cNvPicPr>
          <p:nvPr/>
        </p:nvPicPr>
        <p:blipFill>
          <a:blip r:embed="rId3">
            <a:extLst/>
          </a:blip>
          <a:srcRect l="67825" t="31053" r="2819" b="6758"/>
          <a:stretch>
            <a:fillRect/>
          </a:stretch>
        </p:blipFill>
        <p:spPr>
          <a:xfrm>
            <a:off x="17374522" y="813990"/>
            <a:ext cx="5430771" cy="12088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3" name="Templates"/>
          <p:cNvSpPr txBox="1"/>
          <p:nvPr/>
        </p:nvSpPr>
        <p:spPr>
          <a:xfrm>
            <a:off x="2818094" y="9512904"/>
            <a:ext cx="2931161" cy="886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/>
            </a:lvl1pPr>
          </a:lstStyle>
          <a:p>
            <a:pPr/>
            <a:r>
              <a:t>Templates</a:t>
            </a:r>
          </a:p>
        </p:txBody>
      </p:sp>
      <p:pic>
        <p:nvPicPr>
          <p:cNvPr id="304" name="Screenshot 2022-02-27 at 07.36.04.png" descr="Screenshot 2022-02-27 at 07.36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8308" y="559301"/>
            <a:ext cx="14116108" cy="12883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This template will be laid out using this a layout.…"/>
          <p:cNvSpPr txBox="1"/>
          <p:nvPr>
            <p:ph type="body" sz="quarter" idx="1"/>
          </p:nvPr>
        </p:nvSpPr>
        <p:spPr>
          <a:xfrm>
            <a:off x="529396" y="1296808"/>
            <a:ext cx="8001337" cy="6642030"/>
          </a:xfrm>
          <a:prstGeom prst="rect">
            <a:avLst/>
          </a:prstGeom>
        </p:spPr>
        <p:txBody>
          <a:bodyPr/>
          <a:lstStyle/>
          <a:p>
            <a:pPr/>
            <a:r>
              <a:t>This template will be laid out using this a layout.</a:t>
            </a:r>
          </a:p>
          <a:p>
            <a:pPr/>
            <a:r>
              <a:t>Page content does not need header section, body etc… as these are all defined in layout</a:t>
            </a:r>
          </a:p>
        </p:txBody>
      </p:sp>
      <p:sp>
        <p:nvSpPr>
          <p:cNvPr id="306" name="Line"/>
          <p:cNvSpPr/>
          <p:nvPr/>
        </p:nvSpPr>
        <p:spPr>
          <a:xfrm>
            <a:off x="8036931" y="2123091"/>
            <a:ext cx="2011664" cy="1"/>
          </a:xfrm>
          <a:prstGeom prst="line">
            <a:avLst/>
          </a:prstGeom>
          <a:ln w="139700">
            <a:solidFill>
              <a:srgbClr val="FF93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creenshot 2022-02-28 at 12.50.35.png" descr="Screenshot 2022-02-28 at 12.50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364" y="803893"/>
            <a:ext cx="9251708" cy="8223740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0" name="Templating System"/>
          <p:cNvSpPr txBox="1"/>
          <p:nvPr/>
        </p:nvSpPr>
        <p:spPr>
          <a:xfrm>
            <a:off x="16674812" y="10814061"/>
            <a:ext cx="5330191" cy="886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/>
            </a:lvl1pPr>
          </a:lstStyle>
          <a:p>
            <a:pPr/>
            <a:r>
              <a:t>Templating System</a:t>
            </a:r>
          </a:p>
        </p:txBody>
      </p:sp>
      <p:pic>
        <p:nvPicPr>
          <p:cNvPr id="311" name="Screenshot 2022-02-27 at 07.13.37.png" descr="Screenshot 2022-02-27 at 07.13.37.png"/>
          <p:cNvPicPr>
            <a:picLocks noChangeAspect="1"/>
          </p:cNvPicPr>
          <p:nvPr/>
        </p:nvPicPr>
        <p:blipFill>
          <a:blip r:embed="rId3">
            <a:extLst/>
          </a:blip>
          <a:srcRect l="0" t="0" r="16967" b="0"/>
          <a:stretch>
            <a:fillRect/>
          </a:stretch>
        </p:blipFill>
        <p:spPr>
          <a:xfrm>
            <a:off x="9870050" y="1142786"/>
            <a:ext cx="8282946" cy="7087925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Arrow"/>
          <p:cNvSpPr/>
          <p:nvPr/>
        </p:nvSpPr>
        <p:spPr>
          <a:xfrm>
            <a:off x="8698331" y="4992077"/>
            <a:ext cx="2333763" cy="2433106"/>
          </a:xfrm>
          <a:prstGeom prst="rightArrow">
            <a:avLst>
              <a:gd name="adj1" fmla="val 32000"/>
              <a:gd name="adj2" fmla="val 56953"/>
            </a:avLst>
          </a:prstGeom>
          <a:solidFill>
            <a:srgbClr val="FF93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13" name="Screenshot 2022-02-27 at 07.12.13.png" descr="Screenshot 2022-02-27 at 07.12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08980" y="2723817"/>
            <a:ext cx="8935621" cy="2045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Screenshot 2022-02-27 at 07.12.58.png" descr="Screenshot 2022-02-27 at 07.12.5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408978" y="7568271"/>
            <a:ext cx="8935623" cy="2045174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Arrow"/>
          <p:cNvSpPr/>
          <p:nvPr/>
        </p:nvSpPr>
        <p:spPr>
          <a:xfrm rot="9157854">
            <a:off x="14196969" y="4781114"/>
            <a:ext cx="2333763" cy="1043843"/>
          </a:xfrm>
          <a:prstGeom prst="rightArrow">
            <a:avLst>
              <a:gd name="adj1" fmla="val 30476"/>
              <a:gd name="adj2" fmla="val 91788"/>
            </a:avLst>
          </a:prstGeom>
          <a:solidFill>
            <a:srgbClr val="FF93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6" name="Arrow"/>
          <p:cNvSpPr/>
          <p:nvPr/>
        </p:nvSpPr>
        <p:spPr>
          <a:xfrm rot="12347076">
            <a:off x="14198936" y="6523136"/>
            <a:ext cx="2333763" cy="1043843"/>
          </a:xfrm>
          <a:prstGeom prst="rightArrow">
            <a:avLst>
              <a:gd name="adj1" fmla="val 30476"/>
              <a:gd name="adj2" fmla="val 91788"/>
            </a:avLst>
          </a:prstGeom>
          <a:solidFill>
            <a:srgbClr val="FF93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Screenshot 2022-02-28 at 12.54.31.png" descr="Screenshot 2022-02-28 at 12.54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257" y="325569"/>
            <a:ext cx="11821593" cy="13064862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Enhanced Layout"/>
          <p:cNvSpPr txBox="1"/>
          <p:nvPr>
            <p:ph type="title"/>
          </p:nvPr>
        </p:nvSpPr>
        <p:spPr>
          <a:xfrm>
            <a:off x="14523138" y="-651855"/>
            <a:ext cx="5889364" cy="1964532"/>
          </a:xfrm>
          <a:prstGeom prst="rect">
            <a:avLst/>
          </a:prstGeom>
        </p:spPr>
        <p:txBody>
          <a:bodyPr/>
          <a:lstStyle/>
          <a:p>
            <a:pPr/>
            <a:r>
              <a:t>Enhanced Layout</a:t>
            </a:r>
          </a:p>
        </p:txBody>
      </p:sp>
      <p:sp>
        <p:nvSpPr>
          <p:cNvPr id="3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1" name="Screenshot 2019-02-11 at 11.42.54.png" descr="Screenshot 2019-02-11 at 11.42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08596" y="1639012"/>
            <a:ext cx="10834551" cy="1138356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allout"/>
          <p:cNvSpPr/>
          <p:nvPr/>
        </p:nvSpPr>
        <p:spPr>
          <a:xfrm>
            <a:off x="2390224" y="7426428"/>
            <a:ext cx="10512029" cy="1455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3795" y="21600"/>
                </a:lnTo>
                <a:lnTo>
                  <a:pt x="13795" y="8132"/>
                </a:lnTo>
                <a:lnTo>
                  <a:pt x="21600" y="7014"/>
                </a:lnTo>
                <a:lnTo>
                  <a:pt x="13795" y="5895"/>
                </a:lnTo>
                <a:lnTo>
                  <a:pt x="13795" y="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93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3" name="Callout"/>
          <p:cNvSpPr/>
          <p:nvPr/>
        </p:nvSpPr>
        <p:spPr>
          <a:xfrm>
            <a:off x="2424021" y="9006667"/>
            <a:ext cx="17528779" cy="1364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8273" y="21600"/>
                </a:lnTo>
                <a:lnTo>
                  <a:pt x="8273" y="18514"/>
                </a:lnTo>
                <a:lnTo>
                  <a:pt x="21600" y="17320"/>
                </a:lnTo>
                <a:lnTo>
                  <a:pt x="8273" y="16120"/>
                </a:lnTo>
                <a:lnTo>
                  <a:pt x="8273" y="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93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4" name="Rectangle"/>
          <p:cNvSpPr/>
          <p:nvPr/>
        </p:nvSpPr>
        <p:spPr>
          <a:xfrm>
            <a:off x="12908850" y="4468235"/>
            <a:ext cx="6829212" cy="8648204"/>
          </a:xfrm>
          <a:prstGeom prst="rect">
            <a:avLst/>
          </a:prstGeom>
          <a:ln w="38100">
            <a:solidFill>
              <a:srgbClr val="FF93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5" name="Rectangle"/>
          <p:cNvSpPr/>
          <p:nvPr/>
        </p:nvSpPr>
        <p:spPr>
          <a:xfrm>
            <a:off x="19970808" y="4468235"/>
            <a:ext cx="3223184" cy="8648204"/>
          </a:xfrm>
          <a:prstGeom prst="rect">
            <a:avLst/>
          </a:prstGeom>
          <a:ln w="38100">
            <a:solidFill>
              <a:srgbClr val="FF93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8" name="Screenshot 2022-02-27 at 08.01.04.png" descr="Screenshot 2022-02-27 at 08.01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41060" y="1203228"/>
            <a:ext cx="13581310" cy="1233686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Nunjucks is a complete system for ‘programming’ inside a template"/>
          <p:cNvSpPr txBox="1"/>
          <p:nvPr>
            <p:ph type="body" sz="quarter" idx="1"/>
          </p:nvPr>
        </p:nvSpPr>
        <p:spPr>
          <a:xfrm>
            <a:off x="1944662" y="3568182"/>
            <a:ext cx="5068785" cy="9376173"/>
          </a:xfrm>
          <a:prstGeom prst="rect">
            <a:avLst/>
          </a:prstGeom>
        </p:spPr>
        <p:txBody>
          <a:bodyPr/>
          <a:lstStyle/>
          <a:p>
            <a:pPr/>
            <a:r>
              <a:t>Nunjucks is a complete system for ‘programming’ inside a template</a:t>
            </a:r>
          </a:p>
        </p:txBody>
      </p:sp>
      <p:pic>
        <p:nvPicPr>
          <p:cNvPr id="330" name="Screenshot 2022-02-27 at 08.02.37.png" descr="Screenshot 2022-02-27 at 08.02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86534" y="350788"/>
            <a:ext cx="15420395" cy="92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11ty has a range of plugins and extensions to enhance the productivity of web site development…"/>
          <p:cNvSpPr txBox="1"/>
          <p:nvPr>
            <p:ph type="body" sz="half" idx="1"/>
          </p:nvPr>
        </p:nvSpPr>
        <p:spPr>
          <a:xfrm>
            <a:off x="2299523" y="2790868"/>
            <a:ext cx="8016705" cy="9376173"/>
          </a:xfrm>
          <a:prstGeom prst="rect">
            <a:avLst/>
          </a:prstGeom>
        </p:spPr>
        <p:txBody>
          <a:bodyPr/>
          <a:lstStyle/>
          <a:p>
            <a:pPr/>
            <a:r>
              <a:t>11ty has a range of plugins and extensions to enhance the productivity of web site development</a:t>
            </a:r>
          </a:p>
          <a:p>
            <a:pPr/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Navigation</a:t>
            </a:r>
            <a:r>
              <a:t> is a key feature available as a plugin</a:t>
            </a:r>
          </a:p>
        </p:txBody>
      </p:sp>
      <p:sp>
        <p:nvSpPr>
          <p:cNvPr id="3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4" name="Screenshot 2022-02-27 at 08.05.00.png" descr="Screenshot 2022-02-27 at 08.05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27361" y="2257890"/>
            <a:ext cx="12262967" cy="11292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Screenshot 2022-02-27 at 08.05.46.png" descr="Screenshot 2022-02-27 at 08.05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53035" y="-75133"/>
            <a:ext cx="13571712" cy="2207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8" name="Screenshot 2022-02-26 at 10.51.22.png" descr="Screenshot 2022-02-26 at 10.51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93761" y="1407086"/>
            <a:ext cx="6701349" cy="10325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his web site has 3 pages.…"/>
          <p:cNvSpPr txBox="1"/>
          <p:nvPr>
            <p:ph type="body" sz="half" idx="1"/>
          </p:nvPr>
        </p:nvSpPr>
        <p:spPr>
          <a:xfrm>
            <a:off x="6756687" y="987026"/>
            <a:ext cx="7434920" cy="10369767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565150" indent="-565150" defTabSz="731162">
              <a:spcBef>
                <a:spcPts val="5200"/>
              </a:spcBef>
              <a:defRPr sz="4450"/>
            </a:pPr>
            <a:r>
              <a:t>This web site has 3 pages.</a:t>
            </a:r>
          </a:p>
          <a:p>
            <a:pPr marL="565150" indent="-565150" defTabSz="731162">
              <a:spcBef>
                <a:spcPts val="5200"/>
              </a:spcBef>
              <a:defRPr sz="4450"/>
            </a:pPr>
            <a:r>
              <a:t>Each page has:</a:t>
            </a:r>
          </a:p>
          <a:p>
            <a:pPr lvl="1" marL="972058" indent="-565150" defTabSz="731162">
              <a:spcBef>
                <a:spcPts val="5200"/>
              </a:spcBef>
              <a:defRPr sz="4450"/>
            </a:pPr>
            <a:r>
              <a:t>Head Section</a:t>
            </a:r>
          </a:p>
          <a:p>
            <a:pPr lvl="1" marL="972058" indent="-565150" defTabSz="731162">
              <a:spcBef>
                <a:spcPts val="5200"/>
              </a:spcBef>
              <a:defRPr sz="4450"/>
            </a:pPr>
            <a:r>
              <a:t>Body Section</a:t>
            </a:r>
          </a:p>
          <a:p>
            <a:pPr marL="565150" indent="-565150" defTabSz="731162">
              <a:spcBef>
                <a:spcPts val="5200"/>
              </a:spcBef>
              <a:defRPr sz="4450"/>
            </a:pPr>
            <a:r>
              <a:t>Each Body Section has</a:t>
            </a:r>
          </a:p>
          <a:p>
            <a:pPr lvl="1" marL="972058" indent="-565150" defTabSz="731162">
              <a:spcBef>
                <a:spcPts val="5200"/>
              </a:spcBef>
              <a:defRPr sz="4450"/>
            </a:pPr>
            <a:r>
              <a:t>Header</a:t>
            </a:r>
          </a:p>
          <a:p>
            <a:pPr lvl="1" marL="972058" indent="-565150" defTabSz="731162">
              <a:spcBef>
                <a:spcPts val="5200"/>
              </a:spcBef>
              <a:defRPr sz="4450"/>
            </a:pPr>
            <a:r>
              <a:t>Footer</a:t>
            </a:r>
          </a:p>
        </p:txBody>
      </p:sp>
      <p:sp>
        <p:nvSpPr>
          <p:cNvPr id="153" name="Templates Why?"/>
          <p:cNvSpPr txBox="1"/>
          <p:nvPr>
            <p:ph type="title"/>
          </p:nvPr>
        </p:nvSpPr>
        <p:spPr>
          <a:xfrm>
            <a:off x="16093789" y="211770"/>
            <a:ext cx="7993670" cy="953285"/>
          </a:xfrm>
          <a:prstGeom prst="rect">
            <a:avLst/>
          </a:prstGeom>
        </p:spPr>
        <p:txBody>
          <a:bodyPr/>
          <a:lstStyle>
            <a:lvl1pPr algn="ctr" defTabSz="764024">
              <a:defRPr sz="5394"/>
            </a:lvl1pPr>
          </a:lstStyle>
          <a:p>
            <a:pPr/>
            <a:r>
              <a:t>Templates Why?</a:t>
            </a:r>
          </a:p>
        </p:txBody>
      </p:sp>
      <p:pic>
        <p:nvPicPr>
          <p:cNvPr id="154" name="Screenshot 2019-02-11 at 11.45.56.png" descr="Screenshot 2019-02-11 at 11.45.56.png"/>
          <p:cNvPicPr>
            <a:picLocks noChangeAspect="1"/>
          </p:cNvPicPr>
          <p:nvPr/>
        </p:nvPicPr>
        <p:blipFill>
          <a:blip r:embed="rId2">
            <a:extLst/>
          </a:blip>
          <a:srcRect l="1165" t="0" r="0" b="2174"/>
          <a:stretch>
            <a:fillRect/>
          </a:stretch>
        </p:blipFill>
        <p:spPr>
          <a:xfrm>
            <a:off x="14737933" y="1481444"/>
            <a:ext cx="9533776" cy="588651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55" name="Screenshot 2019-02-11 at 11.42.54.png" descr="Screenshot 2019-02-11 at 11.42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266" y="289037"/>
            <a:ext cx="6110433" cy="642006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56" name="Screenshot 2019-02-11 at 11.44.15.png" descr="Screenshot 2019-02-11 at 11.44.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39275" y="5234083"/>
            <a:ext cx="3775252" cy="642006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57" name="3 Identical Head Section…"/>
          <p:cNvSpPr txBox="1"/>
          <p:nvPr/>
        </p:nvSpPr>
        <p:spPr>
          <a:xfrm>
            <a:off x="14781345" y="8012642"/>
            <a:ext cx="9446908" cy="407820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34999" indent="-634999" algn="l">
              <a:spcBef>
                <a:spcPts val="2500"/>
              </a:spcBef>
              <a:buSzPct val="75000"/>
              <a:buFont typeface="Helvetica Neue"/>
              <a:buChar char="•"/>
              <a:defRPr sz="3900"/>
            </a:pPr>
            <a:r>
              <a:t>3 Identical Head Section</a:t>
            </a:r>
          </a:p>
          <a:p>
            <a:pPr marL="634999" indent="-634999" algn="l">
              <a:spcBef>
                <a:spcPts val="2500"/>
              </a:spcBef>
              <a:buSzPct val="75000"/>
              <a:buFont typeface="Helvetica Neue"/>
              <a:buChar char="•"/>
              <a:defRPr sz="3900"/>
            </a:pPr>
            <a:r>
              <a:t>3 Identical Header’s</a:t>
            </a:r>
          </a:p>
          <a:p>
            <a:pPr marL="634999" indent="-634999" algn="l">
              <a:spcBef>
                <a:spcPts val="2500"/>
              </a:spcBef>
              <a:buSzPct val="75000"/>
              <a:buFont typeface="Helvetica Neue"/>
              <a:buChar char="•"/>
              <a:defRPr sz="3900"/>
            </a:pPr>
            <a:r>
              <a:t>3 Identical Footer’s</a:t>
            </a:r>
          </a:p>
          <a:p>
            <a:pPr marL="634999" indent="-634999" algn="l">
              <a:spcBef>
                <a:spcPts val="2500"/>
              </a:spcBef>
              <a:buSzPct val="75000"/>
              <a:buFont typeface="Helvetica Neue"/>
              <a:buChar char="•"/>
              <a:defRPr sz="3900"/>
            </a:pPr>
            <a:r>
              <a:t>repeated sections in each file (&lt;head&gt; &lt;body&gt; etc…</a:t>
            </a:r>
          </a:p>
        </p:txBody>
      </p:sp>
      <p:sp>
        <p:nvSpPr>
          <p:cNvPr id="158" name="Arrow"/>
          <p:cNvSpPr/>
          <p:nvPr/>
        </p:nvSpPr>
        <p:spPr>
          <a:xfrm>
            <a:off x="11945656" y="8636396"/>
            <a:ext cx="2786080" cy="238831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xfrm>
            <a:off x="23734485" y="13014678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Its got its own Wikipedia Page!"/>
          <p:cNvSpPr txBox="1"/>
          <p:nvPr>
            <p:ph type="body" sz="half" idx="1"/>
          </p:nvPr>
        </p:nvSpPr>
        <p:spPr>
          <a:xfrm>
            <a:off x="900209" y="3134320"/>
            <a:ext cx="7157276" cy="9376173"/>
          </a:xfrm>
          <a:prstGeom prst="rect">
            <a:avLst/>
          </a:prstGeom>
        </p:spPr>
        <p:txBody>
          <a:bodyPr/>
          <a:lstStyle/>
          <a:p>
            <a:pPr/>
            <a:r>
              <a:t>Its got its own Wikipedia Page!</a:t>
            </a:r>
          </a:p>
        </p:txBody>
      </p:sp>
      <p:pic>
        <p:nvPicPr>
          <p:cNvPr id="162" name="Screen Shot 2015-11-12 at 9.54.36 a.m..png" descr="Screen Shot 2015-11-12 at 9.54.36 a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4430" y="374562"/>
            <a:ext cx="13850356" cy="117719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88900" dist="25400" dir="5400000">
              <a:srgbClr val="000000">
                <a:alpha val="50000"/>
              </a:srgbClr>
            </a:outerShdw>
          </a:effectLst>
        </p:spPr>
      </p:pic>
      <p:sp>
        <p:nvSpPr>
          <p:cNvPr id="163" name="https://en.wikipedia.org/wiki/Don%27t_repeat_yourself"/>
          <p:cNvSpPr txBox="1"/>
          <p:nvPr/>
        </p:nvSpPr>
        <p:spPr>
          <a:xfrm>
            <a:off x="5740410" y="12375275"/>
            <a:ext cx="15103476" cy="886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https://en.wikipedia.org/wiki/Don%27t_repeat_yourself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23649994" y="12862594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creenshot 2019-02-11 at 11.49.11.png" descr="Screenshot 2019-02-11 at 11.49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79194" y="6568685"/>
            <a:ext cx="12611672" cy="142881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67" name="Dry vs WET"/>
          <p:cNvSpPr txBox="1"/>
          <p:nvPr/>
        </p:nvSpPr>
        <p:spPr>
          <a:xfrm>
            <a:off x="1710349" y="1117827"/>
            <a:ext cx="4808691" cy="1246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300" u="sng"/>
            </a:lvl1pPr>
          </a:lstStyle>
          <a:p>
            <a:pPr/>
            <a:r>
              <a:t>Dry vs WET</a:t>
            </a:r>
          </a:p>
        </p:txBody>
      </p:sp>
      <p:sp>
        <p:nvSpPr>
          <p:cNvPr id="168" name="Dont Repeat Yourself…"/>
          <p:cNvSpPr txBox="1"/>
          <p:nvPr/>
        </p:nvSpPr>
        <p:spPr>
          <a:xfrm>
            <a:off x="1299493" y="3862626"/>
            <a:ext cx="6272531" cy="3934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Dont Repeat Yourself</a:t>
            </a:r>
          </a:p>
          <a:p>
            <a:pPr/>
            <a:r>
              <a:t>vs</a:t>
            </a:r>
          </a:p>
          <a:p>
            <a:pPr/>
            <a:r>
              <a:t>Write Everything Twice</a:t>
            </a:r>
          </a:p>
          <a:p>
            <a:pPr/>
            <a:r>
              <a:t>OR </a:t>
            </a:r>
          </a:p>
          <a:p>
            <a:pPr/>
            <a:r>
              <a:t>We Enjoy Typing</a:t>
            </a:r>
          </a:p>
        </p:txBody>
      </p:sp>
      <p:pic>
        <p:nvPicPr>
          <p:cNvPr id="169" name="Screenshot 2019-02-11 at 11.53.18.png" descr="Screenshot 2019-02-11 at 11.53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79194" y="2870790"/>
            <a:ext cx="12611672" cy="95254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70" name="Screenshot 2019-02-11 at 11.53.18.png" descr="Screenshot 2019-02-11 at 11.53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4851" y="3741308"/>
            <a:ext cx="12611672" cy="95254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71" name="Screenshot 2019-02-11 at 11.53.18.png" descr="Screenshot 2019-02-11 at 11.53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35591" y="4382499"/>
            <a:ext cx="12611672" cy="95254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72" name="Screenshot 2019-02-11 at 11.49.11.png" descr="Screenshot 2019-02-11 at 11.49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65222" y="7304018"/>
            <a:ext cx="12611671" cy="142881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73" name="Screenshot 2019-02-11 at 11.49.11.png" descr="Screenshot 2019-02-11 at 11.49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7351" y="8368600"/>
            <a:ext cx="12611671" cy="142881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74" name="Slide Number"/>
          <p:cNvSpPr txBox="1"/>
          <p:nvPr>
            <p:ph type="sldNum" sz="quarter" idx="2"/>
          </p:nvPr>
        </p:nvSpPr>
        <p:spPr>
          <a:xfrm>
            <a:off x="23649994" y="12862594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ry: Single Header + Footer Template"/>
          <p:cNvSpPr txBox="1"/>
          <p:nvPr/>
        </p:nvSpPr>
        <p:spPr>
          <a:xfrm>
            <a:off x="4116446" y="1527503"/>
            <a:ext cx="10709911" cy="89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u="sng"/>
            </a:pPr>
            <a:r>
              <a:t>Dry: Single Header + Footer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Template</a:t>
            </a:r>
          </a:p>
        </p:txBody>
      </p:sp>
      <p:sp>
        <p:nvSpPr>
          <p:cNvPr id="177" name="Incorporate the SAME single header/footer in all pages"/>
          <p:cNvSpPr txBox="1"/>
          <p:nvPr/>
        </p:nvSpPr>
        <p:spPr>
          <a:xfrm>
            <a:off x="15284829" y="3855734"/>
            <a:ext cx="8153461" cy="1648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Incorporate the SAME single header/footer in all pages</a:t>
            </a:r>
          </a:p>
        </p:txBody>
      </p:sp>
      <p:sp>
        <p:nvSpPr>
          <p:cNvPr id="178" name="Any updates made once to single header/footer"/>
          <p:cNvSpPr txBox="1"/>
          <p:nvPr/>
        </p:nvSpPr>
        <p:spPr>
          <a:xfrm>
            <a:off x="15065153" y="7930940"/>
            <a:ext cx="8153460" cy="1648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Any updates made once to single header/footer</a:t>
            </a:r>
          </a:p>
        </p:txBody>
      </p:sp>
      <p:grpSp>
        <p:nvGrpSpPr>
          <p:cNvPr id="182" name="Group"/>
          <p:cNvGrpSpPr/>
          <p:nvPr/>
        </p:nvGrpSpPr>
        <p:grpSpPr>
          <a:xfrm>
            <a:off x="96334" y="5284399"/>
            <a:ext cx="12012316" cy="2165733"/>
            <a:chOff x="0" y="0"/>
            <a:chExt cx="12012314" cy="2165731"/>
          </a:xfrm>
        </p:grpSpPr>
        <p:pic>
          <p:nvPicPr>
            <p:cNvPr id="179" name="Screenshot 2019-02-11 at 11.53.18.png" descr="Screenshot 2019-02-11 at 11.53.1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083891" cy="837152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80" name="Screenshot 2019-02-11 at 11.53.18.png" descr="Screenshot 2019-02-11 at 11.53.1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53190" y="765063"/>
              <a:ext cx="11083891" cy="837152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81" name="Screenshot 2019-02-11 at 11.53.18.png" descr="Screenshot 2019-02-11 at 11.53.1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28424" y="1328580"/>
              <a:ext cx="11083891" cy="837152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grpSp>
        <p:nvGrpSpPr>
          <p:cNvPr id="186" name="Group"/>
          <p:cNvGrpSpPr/>
          <p:nvPr/>
        </p:nvGrpSpPr>
        <p:grpSpPr>
          <a:xfrm>
            <a:off x="231519" y="8979282"/>
            <a:ext cx="12180109" cy="2801052"/>
            <a:chOff x="0" y="0"/>
            <a:chExt cx="12180108" cy="2801051"/>
          </a:xfrm>
        </p:grpSpPr>
        <p:pic>
          <p:nvPicPr>
            <p:cNvPr id="183" name="Screenshot 2019-02-11 at 11.49.11.png" descr="Screenshot 2019-02-11 at 11.49.1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941126" cy="1239554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84" name="Screenshot 2019-02-11 at 11.49.11.png" descr="Screenshot 2019-02-11 at 11.49.1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81909" y="637930"/>
              <a:ext cx="10941127" cy="1239554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85" name="Screenshot 2019-02-11 at 11.49.11.png" descr="Screenshot 2019-02-11 at 11.49.1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38982" y="1561497"/>
              <a:ext cx="10941127" cy="1239555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pic>
        <p:nvPicPr>
          <p:cNvPr id="187" name="Screenshot 2019-02-11 at 11.53.18.png" descr="Screenshot 2019-02-11 at 11.53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08188" y="6241293"/>
            <a:ext cx="12611672" cy="95254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88" name="Screenshot 2019-02-11 at 11.49.11.png" descr="Screenshot 2019-02-11 at 11.49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08188" y="9923228"/>
            <a:ext cx="12611672" cy="142881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9" name="Arrow"/>
          <p:cNvSpPr/>
          <p:nvPr/>
        </p:nvSpPr>
        <p:spPr>
          <a:xfrm>
            <a:off x="12721732" y="1015501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Arrow"/>
          <p:cNvSpPr/>
          <p:nvPr/>
        </p:nvSpPr>
        <p:spPr>
          <a:xfrm>
            <a:off x="12917563" y="6209565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xfrm>
            <a:off x="23649994" y="12862594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eb Template System"/>
          <p:cNvSpPr txBox="1"/>
          <p:nvPr>
            <p:ph type="title"/>
          </p:nvPr>
        </p:nvSpPr>
        <p:spPr>
          <a:xfrm>
            <a:off x="3515524" y="329158"/>
            <a:ext cx="16680657" cy="1964532"/>
          </a:xfrm>
          <a:prstGeom prst="rect">
            <a:avLst/>
          </a:prstGeom>
        </p:spPr>
        <p:txBody>
          <a:bodyPr/>
          <a:lstStyle/>
          <a:p>
            <a:pPr/>
            <a:r>
              <a:t>Web Template System</a:t>
            </a:r>
          </a:p>
        </p:txBody>
      </p:sp>
      <p:sp>
        <p:nvSpPr>
          <p:cNvPr id="194" name="“A web template system uses a template processor to combine web templates to form finished web pages, possibly using some data source to customize the pages or present a large amount of content on similar-looking pages. It is a web publishing tool presen"/>
          <p:cNvSpPr txBox="1"/>
          <p:nvPr/>
        </p:nvSpPr>
        <p:spPr>
          <a:xfrm>
            <a:off x="802609" y="3392592"/>
            <a:ext cx="14446487" cy="6221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i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“A web template system uses a template processor to combine web templates to form finished web pages, possibly using some data source to customize the pages or present a large amount of content on similar-looking pages. It is a web publishing tool present in content management systems, web application frameworks, and HTML editors.”</a:t>
            </a:r>
          </a:p>
        </p:txBody>
      </p:sp>
      <p:sp>
        <p:nvSpPr>
          <p:cNvPr id="195" name="https://en.wikipedia.org/wiki/Web_template_system"/>
          <p:cNvSpPr txBox="1"/>
          <p:nvPr/>
        </p:nvSpPr>
        <p:spPr>
          <a:xfrm>
            <a:off x="5058727" y="11558272"/>
            <a:ext cx="14266546" cy="886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https://en.wikipedia.org/wiki/Web_template_system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23734485" y="13014678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7" name="Screenshot 2022-02-26 at 13.07.17.png" descr="Screenshot 2022-02-26 at 13.07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2515" y="3279279"/>
            <a:ext cx="8290056" cy="6785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8585" y="3125390"/>
            <a:ext cx="14626830" cy="8268892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/>
          <p:nvPr>
            <p:ph type="sldNum" sz="quarter" idx="2"/>
          </p:nvPr>
        </p:nvSpPr>
        <p:spPr>
          <a:xfrm>
            <a:off x="23649994" y="12862594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3851" y="-196454"/>
            <a:ext cx="14626829" cy="826889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Eleven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Eleventy</a:t>
            </a:r>
          </a:p>
        </p:txBody>
      </p:sp>
      <p:sp>
        <p:nvSpPr>
          <p:cNvPr id="204" name="Eleventy includes Template Engines…"/>
          <p:cNvSpPr txBox="1"/>
          <p:nvPr>
            <p:ph type="body" sz="half" idx="1"/>
          </p:nvPr>
        </p:nvSpPr>
        <p:spPr>
          <a:xfrm>
            <a:off x="830756" y="4967278"/>
            <a:ext cx="12081061" cy="8268891"/>
          </a:xfrm>
          <a:prstGeom prst="rect">
            <a:avLst/>
          </a:prstGeom>
        </p:spPr>
        <p:txBody>
          <a:bodyPr/>
          <a:lstStyle/>
          <a:p>
            <a:pPr marL="622300" indent="-622300" defTabSz="805100">
              <a:spcBef>
                <a:spcPts val="5700"/>
              </a:spcBef>
              <a:defRPr sz="4900"/>
            </a:pPr>
            <a:r>
              <a:t>Eleventy includes Template Engines</a:t>
            </a:r>
          </a:p>
          <a:p>
            <a:pPr marL="622300" indent="-622300" defTabSz="805100">
              <a:spcBef>
                <a:spcPts val="5700"/>
              </a:spcBef>
              <a:defRPr sz="4900"/>
            </a:pPr>
            <a:r>
              <a:t>It ‘serves’ the site</a:t>
            </a:r>
          </a:p>
          <a:p>
            <a:pPr marL="622300" indent="-622300" defTabSz="805100">
              <a:spcBef>
                <a:spcPts val="5700"/>
              </a:spcBef>
              <a:defRPr sz="4900"/>
            </a:pPr>
            <a:r>
              <a:t>If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Request</a:t>
            </a:r>
            <a:r>
              <a:t> is for ordinary page the page is ‘rendered’ without modification</a:t>
            </a:r>
          </a:p>
          <a:p>
            <a:pPr marL="622300" indent="-622300" defTabSz="805100">
              <a:spcBef>
                <a:spcPts val="5700"/>
              </a:spcBef>
              <a:defRPr sz="4900"/>
            </a:pPr>
            <a:r>
              <a:t>If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Request</a:t>
            </a:r>
            <a:r>
              <a:t> is for a page that is composed of templates, harp assembles the page and renders the complete page to the browser</a:t>
            </a:r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23649994" y="12862594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6" name="Screenshot 2022-02-26 at 13.12.24.png" descr="Screenshot 2022-02-26 at 13.12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99079" y="5860123"/>
            <a:ext cx="7399305" cy="648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